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olors2.xml" ContentType="application/vnd.ms-office.chartcolorstyl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style2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64" r:id="rId4"/>
    <p:sldId id="270" r:id="rId5"/>
    <p:sldId id="265" r:id="rId6"/>
    <p:sldId id="261" r:id="rId7"/>
    <p:sldId id="266" r:id="rId8"/>
    <p:sldId id="267" r:id="rId9"/>
    <p:sldId id="271" r:id="rId10"/>
    <p:sldId id="268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42" autoAdjust="0"/>
  </p:normalViewPr>
  <p:slideViewPr>
    <p:cSldViewPr snapToGrid="0" showGuides="1">
      <p:cViewPr>
        <p:scale>
          <a:sx n="120" d="100"/>
          <a:sy n="120" d="100"/>
        </p:scale>
        <p:origin x="1302" y="58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customXml" Target="../customXml/item5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baseline="0"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sv-SE" sz="1600" dirty="0">
                <a:solidFill>
                  <a:sysClr val="windowText" lastClr="000000"/>
                </a:solidFill>
              </a:rPr>
              <a:t>Öppenvårdsförsäljning riket. Antibiotika för systemiskt bruk</a:t>
            </a:r>
          </a:p>
          <a:p>
            <a:pPr algn="l">
              <a:defRPr sz="1600">
                <a:noFill/>
              </a:defRPr>
            </a:pPr>
            <a:r>
              <a:rPr lang="sv-SE" sz="1600" dirty="0">
                <a:solidFill>
                  <a:sysClr val="windowText" lastClr="000000"/>
                </a:solidFill>
              </a:rPr>
              <a:t>(J01 </a:t>
            </a:r>
            <a:r>
              <a:rPr lang="sv-SE" sz="1600" dirty="0" err="1">
                <a:solidFill>
                  <a:sysClr val="windowText" lastClr="000000"/>
                </a:solidFill>
              </a:rPr>
              <a:t>exkl</a:t>
            </a:r>
            <a:r>
              <a:rPr lang="sv-SE" sz="1600" dirty="0">
                <a:solidFill>
                  <a:sysClr val="windowText" lastClr="000000"/>
                </a:solidFill>
              </a:rPr>
              <a:t> </a:t>
            </a:r>
            <a:r>
              <a:rPr lang="sv-SE" sz="1600" dirty="0" err="1">
                <a:solidFill>
                  <a:sysClr val="windowText" lastClr="000000"/>
                </a:solidFill>
              </a:rPr>
              <a:t>metenamin</a:t>
            </a:r>
            <a:r>
              <a:rPr lang="sv-SE" sz="1600" dirty="0">
                <a:solidFill>
                  <a:sysClr val="windowText" lastClr="000000"/>
                </a:solidFill>
              </a:rPr>
              <a:t>)</a:t>
            </a:r>
          </a:p>
          <a:p>
            <a:pPr algn="l">
              <a:defRPr sz="1600">
                <a:noFill/>
              </a:defRPr>
            </a:pPr>
            <a:r>
              <a:rPr lang="sv-SE" sz="1600" dirty="0">
                <a:solidFill>
                  <a:sysClr val="windowText" lastClr="000000"/>
                </a:solidFill>
              </a:rPr>
              <a:t>Recept/1000 invånare och </a:t>
            </a:r>
            <a:r>
              <a:rPr lang="sv-SE" sz="1600" dirty="0" smtClean="0">
                <a:solidFill>
                  <a:sysClr val="windowText" lastClr="000000"/>
                </a:solidFill>
              </a:rPr>
              <a:t>månad</a:t>
            </a:r>
            <a:endParaRPr lang="sv-SE" sz="16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1.2062642445360733E-3"/>
          <c:y val="3.24693661780918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noFill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870473955708317E-2"/>
          <c:y val="0.28714829842629869"/>
          <c:w val="0.92590526394064332"/>
          <c:h val="0.63502209182057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'f3'!$A$8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'f3'!$B$8:$M$8</c:f>
              <c:numCache>
                <c:formatCode>#,##0.00</c:formatCode>
                <c:ptCount val="12"/>
                <c:pt idx="0" formatCode="0.00">
                  <c:v>25.715590595560858</c:v>
                </c:pt>
                <c:pt idx="1">
                  <c:v>23.728407648542035</c:v>
                </c:pt>
                <c:pt idx="2">
                  <c:v>24.55468791620093</c:v>
                </c:pt>
                <c:pt idx="3">
                  <c:v>23.278171411367438</c:v>
                </c:pt>
                <c:pt idx="4">
                  <c:v>23.162239979042411</c:v>
                </c:pt>
                <c:pt idx="5">
                  <c:v>22.07838861174065</c:v>
                </c:pt>
                <c:pt idx="6">
                  <c:v>23.720392153221081</c:v>
                </c:pt>
                <c:pt idx="7">
                  <c:v>23.611791966616437</c:v>
                </c:pt>
                <c:pt idx="8">
                  <c:v>23.92556928344893</c:v>
                </c:pt>
                <c:pt idx="9">
                  <c:v>25.257412255985596</c:v>
                </c:pt>
                <c:pt idx="10">
                  <c:v>23.126072500155178</c:v>
                </c:pt>
                <c:pt idx="11">
                  <c:v>23.579729985332619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FE-4F91-B197-94A64712F097}"/>
            </c:ext>
          </c:extLst>
        </c:ser>
        <c:ser>
          <c:idx val="1"/>
          <c:order val="1"/>
          <c:tx>
            <c:strRef>
              <c:f>'f3'!$A$9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'f3'!$B$9:$M$9</c:f>
              <c:numCache>
                <c:formatCode>#,##0.00</c:formatCode>
                <c:ptCount val="12"/>
                <c:pt idx="0">
                  <c:v>24.443937230851642</c:v>
                </c:pt>
                <c:pt idx="1">
                  <c:v>23.079636495991462</c:v>
                </c:pt>
                <c:pt idx="2">
                  <c:v>23.174237472076008</c:v>
                </c:pt>
                <c:pt idx="3">
                  <c:v>17.31033254712208</c:v>
                </c:pt>
                <c:pt idx="4">
                  <c:v>16.010319543118921</c:v>
                </c:pt>
                <c:pt idx="5">
                  <c:v>17.891591154527934</c:v>
                </c:pt>
                <c:pt idx="6">
                  <c:v>19.373156697076151</c:v>
                </c:pt>
                <c:pt idx="7">
                  <c:v>19.213777775238732</c:v>
                </c:pt>
                <c:pt idx="8">
                  <c:v>20.098785883133033</c:v>
                </c:pt>
                <c:pt idx="9">
                  <c:v>20.014061365145341</c:v>
                </c:pt>
                <c:pt idx="10">
                  <c:v>18.296235452437156</c:v>
                </c:pt>
                <c:pt idx="11">
                  <c:v>18.3776678177259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FE-4F91-B197-94A64712F097}"/>
            </c:ext>
          </c:extLst>
        </c:ser>
        <c:ser>
          <c:idx val="2"/>
          <c:order val="2"/>
          <c:tx>
            <c:strRef>
              <c:f>'f3'!$A$10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'f3'!$B$10:$M$10</c:f>
              <c:numCache>
                <c:formatCode>General</c:formatCode>
                <c:ptCount val="12"/>
                <c:pt idx="0">
                  <c:v>16.091459005645373</c:v>
                </c:pt>
                <c:pt idx="1">
                  <c:v>15.370215414438071</c:v>
                </c:pt>
                <c:pt idx="2">
                  <c:v>17.669600873662421</c:v>
                </c:pt>
                <c:pt idx="3">
                  <c:v>16.219406038656768</c:v>
                </c:pt>
                <c:pt idx="4">
                  <c:v>17.089889053158235</c:v>
                </c:pt>
                <c:pt idx="5">
                  <c:v>19.240035089088419</c:v>
                </c:pt>
                <c:pt idx="6">
                  <c:v>20.541279537772073</c:v>
                </c:pt>
                <c:pt idx="7">
                  <c:v>20.524900776016096</c:v>
                </c:pt>
                <c:pt idx="8">
                  <c:v>21.656865904668862</c:v>
                </c:pt>
                <c:pt idx="9">
                  <c:v>22.314425016342632</c:v>
                </c:pt>
                <c:pt idx="10">
                  <c:v>21.536144795961576</c:v>
                </c:pt>
                <c:pt idx="11">
                  <c:v>21.032738736108762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FE-4F91-B197-94A64712F097}"/>
            </c:ext>
          </c:extLst>
        </c:ser>
        <c:ser>
          <c:idx val="3"/>
          <c:order val="3"/>
          <c:tx>
            <c:strRef>
              <c:f>'f3'!$A$11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8951F"/>
            </a:solidFill>
            <a:ln>
              <a:noFill/>
            </a:ln>
            <a:effectLst/>
          </c:spPr>
          <c:invertIfNegative val="0"/>
          <c:cat>
            <c:strRef>
              <c:f>'f3'!$B$1:$M$1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'f3'!$B$11:$M$11</c:f>
              <c:numCache>
                <c:formatCode>General</c:formatCode>
                <c:ptCount val="12"/>
                <c:pt idx="0">
                  <c:v>17.640600830788603</c:v>
                </c:pt>
                <c:pt idx="1">
                  <c:v>16.833705950163282</c:v>
                </c:pt>
                <c:pt idx="2">
                  <c:v>19.750859764560118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4FE-4F91-B197-94A64712F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13965832"/>
        <c:axId val="513972888"/>
      </c:barChart>
      <c:catAx>
        <c:axId val="513965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513972888"/>
        <c:crosses val="autoZero"/>
        <c:auto val="1"/>
        <c:lblAlgn val="ctr"/>
        <c:lblOffset val="100"/>
        <c:noMultiLvlLbl val="0"/>
      </c:catAx>
      <c:valAx>
        <c:axId val="51397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v-SE" sz="1000"/>
                  <a:t>Recept</a:t>
                </a:r>
              </a:p>
            </c:rich>
          </c:tx>
          <c:layout>
            <c:manualLayout>
              <c:xMode val="edge"/>
              <c:yMode val="edge"/>
              <c:x val="1.5757395488208256E-2"/>
              <c:y val="0.207081183769120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7F7F7F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5139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 b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600" dirty="0" err="1"/>
              <a:t>Öppenvårdsförsäljning</a:t>
            </a:r>
            <a:r>
              <a:rPr lang="en-US" sz="1600" dirty="0"/>
              <a:t> </a:t>
            </a:r>
            <a:r>
              <a:rPr lang="en-US" sz="1600" dirty="0" err="1"/>
              <a:t>antibiotika</a:t>
            </a:r>
            <a:r>
              <a:rPr lang="en-US" sz="1600" dirty="0"/>
              <a:t> (J01 </a:t>
            </a:r>
            <a:r>
              <a:rPr lang="en-US" sz="1600" dirty="0" err="1"/>
              <a:t>exkl</a:t>
            </a:r>
            <a:r>
              <a:rPr lang="en-US" sz="1600" dirty="0"/>
              <a:t> </a:t>
            </a:r>
            <a:r>
              <a:rPr lang="en-US" sz="1600" dirty="0" err="1"/>
              <a:t>metenamin</a:t>
            </a:r>
            <a:r>
              <a:rPr lang="en-US" sz="1600" dirty="0"/>
              <a:t>)
</a:t>
            </a:r>
            <a:r>
              <a:rPr lang="en-US" sz="1600" dirty="0" err="1"/>
              <a:t>Recept</a:t>
            </a:r>
            <a:r>
              <a:rPr lang="en-US" sz="1600" dirty="0"/>
              <a:t>/1000 </a:t>
            </a:r>
            <a:r>
              <a:rPr lang="en-US" sz="1600" dirty="0" err="1"/>
              <a:t>invånare</a:t>
            </a:r>
            <a:r>
              <a:rPr lang="en-US" sz="1600" dirty="0"/>
              <a:t>. </a:t>
            </a:r>
            <a:r>
              <a:rPr lang="en-US" sz="1600" dirty="0" err="1"/>
              <a:t>Rullande</a:t>
            </a:r>
            <a:r>
              <a:rPr lang="en-US" sz="1600" dirty="0"/>
              <a:t> 12 </a:t>
            </a:r>
            <a:r>
              <a:rPr lang="en-US" sz="1600" dirty="0" err="1"/>
              <a:t>månadersperiod</a:t>
            </a:r>
            <a:r>
              <a:rPr lang="en-US" sz="1600" dirty="0"/>
              <a:t> (mar - </a:t>
            </a:r>
            <a:r>
              <a:rPr lang="en-US" sz="1600" dirty="0" err="1"/>
              <a:t>feb</a:t>
            </a:r>
            <a:r>
              <a:rPr lang="en-US" sz="1600" dirty="0"/>
              <a:t>) 
</a:t>
            </a:r>
            <a:endParaRPr lang="en-US" sz="1600" i="1" dirty="0"/>
          </a:p>
        </c:rich>
      </c:tx>
      <c:layout>
        <c:manualLayout>
          <c:xMode val="edge"/>
          <c:yMode val="edge"/>
          <c:x val="3.3989067338280159E-2"/>
          <c:y val="6.1543051014392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4949349730160125E-2"/>
          <c:y val="0.21943706474892888"/>
          <c:w val="0.90096744227196313"/>
          <c:h val="0.58334651988726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'f4'!$B$1</c:f>
              <c:strCache>
                <c:ptCount val="1"/>
                <c:pt idx="0">
                  <c:v>1 apr 2019 - 31 mar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Gotland</c:v>
                </c:pt>
                <c:pt idx="2">
                  <c:v>Värmland</c:v>
                </c:pt>
                <c:pt idx="3">
                  <c:v>Västmanland</c:v>
                </c:pt>
                <c:pt idx="4">
                  <c:v>Kalmar</c:v>
                </c:pt>
                <c:pt idx="5">
                  <c:v>Kronoberg</c:v>
                </c:pt>
                <c:pt idx="6">
                  <c:v>Blekinge</c:v>
                </c:pt>
                <c:pt idx="7">
                  <c:v>Örebro</c:v>
                </c:pt>
                <c:pt idx="8">
                  <c:v>Halland</c:v>
                </c:pt>
                <c:pt idx="9">
                  <c:v>Östergötland</c:v>
                </c:pt>
                <c:pt idx="10">
                  <c:v>Riket</c:v>
                </c:pt>
                <c:pt idx="11">
                  <c:v>Stockholm</c:v>
                </c:pt>
                <c:pt idx="12">
                  <c:v>Södermanland</c:v>
                </c:pt>
                <c:pt idx="13">
                  <c:v>Norrbotten</c:v>
                </c:pt>
                <c:pt idx="14">
                  <c:v>Västra Götaland</c:v>
                </c:pt>
                <c:pt idx="15">
                  <c:v>Gävleborg</c:v>
                </c:pt>
                <c:pt idx="16">
                  <c:v>Dalarna</c:v>
                </c:pt>
                <c:pt idx="17">
                  <c:v>Jönköping</c:v>
                </c:pt>
                <c:pt idx="18">
                  <c:v>Uppsala</c:v>
                </c:pt>
                <c:pt idx="19">
                  <c:v>Västernorrland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'f4'!$B$2:$B$23</c:f>
              <c:numCache>
                <c:formatCode>General</c:formatCode>
                <c:ptCount val="22"/>
                <c:pt idx="0">
                  <c:v>308.04955919719964</c:v>
                </c:pt>
                <c:pt idx="1">
                  <c:v>299.78554434875849</c:v>
                </c:pt>
                <c:pt idx="2">
                  <c:v>291.51883405213624</c:v>
                </c:pt>
                <c:pt idx="3">
                  <c:v>290.7321140495568</c:v>
                </c:pt>
                <c:pt idx="4">
                  <c:v>275.31921481710845</c:v>
                </c:pt>
                <c:pt idx="5">
                  <c:v>287.22532995150618</c:v>
                </c:pt>
                <c:pt idx="6">
                  <c:v>281.59342380612259</c:v>
                </c:pt>
                <c:pt idx="7">
                  <c:v>275.28091730778692</c:v>
                </c:pt>
                <c:pt idx="8">
                  <c:v>273.45678272746881</c:v>
                </c:pt>
                <c:pt idx="9">
                  <c:v>274.68608685377933</c:v>
                </c:pt>
                <c:pt idx="10">
                  <c:v>279.44576415657127</c:v>
                </c:pt>
                <c:pt idx="11">
                  <c:v>287.49462050304555</c:v>
                </c:pt>
                <c:pt idx="12">
                  <c:v>270.75015124016937</c:v>
                </c:pt>
                <c:pt idx="13">
                  <c:v>272.65857101158372</c:v>
                </c:pt>
                <c:pt idx="14">
                  <c:v>267.91128704702118</c:v>
                </c:pt>
                <c:pt idx="15">
                  <c:v>265.77865001983423</c:v>
                </c:pt>
                <c:pt idx="16">
                  <c:v>262.22887424209802</c:v>
                </c:pt>
                <c:pt idx="17">
                  <c:v>264.93747232528142</c:v>
                </c:pt>
                <c:pt idx="18">
                  <c:v>268.42457774430369</c:v>
                </c:pt>
                <c:pt idx="19">
                  <c:v>266.84247209054928</c:v>
                </c:pt>
                <c:pt idx="20">
                  <c:v>251.05878755446832</c:v>
                </c:pt>
                <c:pt idx="21">
                  <c:v>234.15741749344951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3F-4C3A-8963-49AFEA81AC32}"/>
            </c:ext>
          </c:extLst>
        </c:ser>
        <c:ser>
          <c:idx val="1"/>
          <c:order val="1"/>
          <c:tx>
            <c:strRef>
              <c:f>'f4'!$C$1</c:f>
              <c:strCache>
                <c:ptCount val="1"/>
                <c:pt idx="0">
                  <c:v>1 apr 2020 - 31 mar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Gotland</c:v>
                </c:pt>
                <c:pt idx="2">
                  <c:v>Värmland</c:v>
                </c:pt>
                <c:pt idx="3">
                  <c:v>Västmanland</c:v>
                </c:pt>
                <c:pt idx="4">
                  <c:v>Kalmar</c:v>
                </c:pt>
                <c:pt idx="5">
                  <c:v>Kronoberg</c:v>
                </c:pt>
                <c:pt idx="6">
                  <c:v>Blekinge</c:v>
                </c:pt>
                <c:pt idx="7">
                  <c:v>Örebro</c:v>
                </c:pt>
                <c:pt idx="8">
                  <c:v>Halland</c:v>
                </c:pt>
                <c:pt idx="9">
                  <c:v>Östergötland</c:v>
                </c:pt>
                <c:pt idx="10">
                  <c:v>Riket</c:v>
                </c:pt>
                <c:pt idx="11">
                  <c:v>Stockholm</c:v>
                </c:pt>
                <c:pt idx="12">
                  <c:v>Södermanland</c:v>
                </c:pt>
                <c:pt idx="13">
                  <c:v>Norrbotten</c:v>
                </c:pt>
                <c:pt idx="14">
                  <c:v>Västra Götaland</c:v>
                </c:pt>
                <c:pt idx="15">
                  <c:v>Gävleborg</c:v>
                </c:pt>
                <c:pt idx="16">
                  <c:v>Dalarna</c:v>
                </c:pt>
                <c:pt idx="17">
                  <c:v>Jönköping</c:v>
                </c:pt>
                <c:pt idx="18">
                  <c:v>Uppsala</c:v>
                </c:pt>
                <c:pt idx="19">
                  <c:v>Västernorrland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'f4'!$C$2:$C$23</c:f>
              <c:numCache>
                <c:formatCode>General</c:formatCode>
                <c:ptCount val="22"/>
                <c:pt idx="0">
                  <c:v>233.74763196231868</c:v>
                </c:pt>
                <c:pt idx="1">
                  <c:v>238.97278956822566</c:v>
                </c:pt>
                <c:pt idx="2">
                  <c:v>230.0864308818071</c:v>
                </c:pt>
                <c:pt idx="3">
                  <c:v>221.65251622820153</c:v>
                </c:pt>
                <c:pt idx="4">
                  <c:v>225.65342872240967</c:v>
                </c:pt>
                <c:pt idx="5">
                  <c:v>216.38658578187804</c:v>
                </c:pt>
                <c:pt idx="6">
                  <c:v>214.93687757770849</c:v>
                </c:pt>
                <c:pt idx="7">
                  <c:v>215.73862316493424</c:v>
                </c:pt>
                <c:pt idx="8">
                  <c:v>210.97675413068526</c:v>
                </c:pt>
                <c:pt idx="9">
                  <c:v>220.79467760372293</c:v>
                </c:pt>
                <c:pt idx="10">
                  <c:v>214.42679873729381</c:v>
                </c:pt>
                <c:pt idx="11">
                  <c:v>212.52680822244241</c:v>
                </c:pt>
                <c:pt idx="12">
                  <c:v>212.46756022858975</c:v>
                </c:pt>
                <c:pt idx="13">
                  <c:v>214.91983622713471</c:v>
                </c:pt>
                <c:pt idx="14">
                  <c:v>208.82842503328158</c:v>
                </c:pt>
                <c:pt idx="15">
                  <c:v>204.28379628663453</c:v>
                </c:pt>
                <c:pt idx="16">
                  <c:v>205.87049319373185</c:v>
                </c:pt>
                <c:pt idx="17">
                  <c:v>203.86564751650639</c:v>
                </c:pt>
                <c:pt idx="18">
                  <c:v>206.50164523653817</c:v>
                </c:pt>
                <c:pt idx="19">
                  <c:v>203.98357826901216</c:v>
                </c:pt>
                <c:pt idx="20">
                  <c:v>199.77888757576912</c:v>
                </c:pt>
                <c:pt idx="21">
                  <c:v>182.57855281267388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3F-4C3A-8963-49AFEA81AC32}"/>
            </c:ext>
          </c:extLst>
        </c:ser>
        <c:ser>
          <c:idx val="2"/>
          <c:order val="2"/>
          <c:tx>
            <c:strRef>
              <c:f>'f4'!$D$1</c:f>
              <c:strCache>
                <c:ptCount val="1"/>
                <c:pt idx="0">
                  <c:v>1 apr 2021 - 31 mar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Gotland</c:v>
                </c:pt>
                <c:pt idx="2">
                  <c:v>Värmland</c:v>
                </c:pt>
                <c:pt idx="3">
                  <c:v>Västmanland</c:v>
                </c:pt>
                <c:pt idx="4">
                  <c:v>Kalmar</c:v>
                </c:pt>
                <c:pt idx="5">
                  <c:v>Kronoberg</c:v>
                </c:pt>
                <c:pt idx="6">
                  <c:v>Blekinge</c:v>
                </c:pt>
                <c:pt idx="7">
                  <c:v>Örebro</c:v>
                </c:pt>
                <c:pt idx="8">
                  <c:v>Halland</c:v>
                </c:pt>
                <c:pt idx="9">
                  <c:v>Östergötland</c:v>
                </c:pt>
                <c:pt idx="10">
                  <c:v>Riket</c:v>
                </c:pt>
                <c:pt idx="11">
                  <c:v>Stockholm</c:v>
                </c:pt>
                <c:pt idx="12">
                  <c:v>Södermanland</c:v>
                </c:pt>
                <c:pt idx="13">
                  <c:v>Norrbotten</c:v>
                </c:pt>
                <c:pt idx="14">
                  <c:v>Västra Götaland</c:v>
                </c:pt>
                <c:pt idx="15">
                  <c:v>Gävleborg</c:v>
                </c:pt>
                <c:pt idx="16">
                  <c:v>Dalarna</c:v>
                </c:pt>
                <c:pt idx="17">
                  <c:v>Jönköping</c:v>
                </c:pt>
                <c:pt idx="18">
                  <c:v>Uppsala</c:v>
                </c:pt>
                <c:pt idx="19">
                  <c:v>Västernorrland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'f4'!$D$2:$D$23</c:f>
              <c:numCache>
                <c:formatCode>General</c:formatCode>
                <c:ptCount val="22"/>
                <c:pt idx="0">
                  <c:v>261.034767687586</c:v>
                </c:pt>
                <c:pt idx="1">
                  <c:v>257.56769343357064</c:v>
                </c:pt>
                <c:pt idx="2">
                  <c:v>253.70733690368877</c:v>
                </c:pt>
                <c:pt idx="3">
                  <c:v>243.8975106534219</c:v>
                </c:pt>
                <c:pt idx="4">
                  <c:v>243.61611316613147</c:v>
                </c:pt>
                <c:pt idx="5">
                  <c:v>244.04364614388197</c:v>
                </c:pt>
                <c:pt idx="6">
                  <c:v>240.78312041042147</c:v>
                </c:pt>
                <c:pt idx="7">
                  <c:v>237.4240535526742</c:v>
                </c:pt>
                <c:pt idx="8">
                  <c:v>238.33549122786178</c:v>
                </c:pt>
                <c:pt idx="9">
                  <c:v>235.40643636628292</c:v>
                </c:pt>
                <c:pt idx="10">
                  <c:v>234.38306744340537</c:v>
                </c:pt>
                <c:pt idx="11">
                  <c:v>232.4374265778703</c:v>
                </c:pt>
                <c:pt idx="12">
                  <c:v>230.20965193837029</c:v>
                </c:pt>
                <c:pt idx="13">
                  <c:v>228.22037225476134</c:v>
                </c:pt>
                <c:pt idx="14">
                  <c:v>227.85412953899322</c:v>
                </c:pt>
                <c:pt idx="15">
                  <c:v>226.2245132207776</c:v>
                </c:pt>
                <c:pt idx="16">
                  <c:v>221.56175697659867</c:v>
                </c:pt>
                <c:pt idx="17">
                  <c:v>219.87616777622532</c:v>
                </c:pt>
                <c:pt idx="18">
                  <c:v>219.86693924210982</c:v>
                </c:pt>
                <c:pt idx="19">
                  <c:v>214.21853660132322</c:v>
                </c:pt>
                <c:pt idx="20">
                  <c:v>209.03511112805458</c:v>
                </c:pt>
                <c:pt idx="21">
                  <c:v>195.88055287124075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3F-4C3A-8963-49AFEA81A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13970144"/>
        <c:axId val="513973280"/>
      </c:barChart>
      <c:lineChart>
        <c:grouping val="standard"/>
        <c:varyColors val="0"/>
        <c:ser>
          <c:idx val="3"/>
          <c:order val="3"/>
          <c:tx>
            <c:strRef>
              <c:f>'f4'!$E$1</c:f>
              <c:strCache>
                <c:ptCount val="1"/>
                <c:pt idx="0">
                  <c:v>250-målet</c:v>
                </c:pt>
              </c:strCache>
            </c:strRef>
          </c:tx>
          <c:spPr>
            <a:ln w="22225" cap="rnd" cmpd="sng" algn="ctr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'f4'!$A$2:$A$23</c:f>
              <c:strCache>
                <c:ptCount val="22"/>
                <c:pt idx="0">
                  <c:v>Skåne</c:v>
                </c:pt>
                <c:pt idx="1">
                  <c:v>Gotland</c:v>
                </c:pt>
                <c:pt idx="2">
                  <c:v>Värmland</c:v>
                </c:pt>
                <c:pt idx="3">
                  <c:v>Västmanland</c:v>
                </c:pt>
                <c:pt idx="4">
                  <c:v>Kalmar</c:v>
                </c:pt>
                <c:pt idx="5">
                  <c:v>Kronoberg</c:v>
                </c:pt>
                <c:pt idx="6">
                  <c:v>Blekinge</c:v>
                </c:pt>
                <c:pt idx="7">
                  <c:v>Örebro</c:v>
                </c:pt>
                <c:pt idx="8">
                  <c:v>Halland</c:v>
                </c:pt>
                <c:pt idx="9">
                  <c:v>Östergötland</c:v>
                </c:pt>
                <c:pt idx="10">
                  <c:v>Riket</c:v>
                </c:pt>
                <c:pt idx="11">
                  <c:v>Stockholm</c:v>
                </c:pt>
                <c:pt idx="12">
                  <c:v>Södermanland</c:v>
                </c:pt>
                <c:pt idx="13">
                  <c:v>Norrbotten</c:v>
                </c:pt>
                <c:pt idx="14">
                  <c:v>Västra Götaland</c:v>
                </c:pt>
                <c:pt idx="15">
                  <c:v>Gävleborg</c:v>
                </c:pt>
                <c:pt idx="16">
                  <c:v>Dalarna</c:v>
                </c:pt>
                <c:pt idx="17">
                  <c:v>Jönköping</c:v>
                </c:pt>
                <c:pt idx="18">
                  <c:v>Uppsala</c:v>
                </c:pt>
                <c:pt idx="19">
                  <c:v>Västernorrland</c:v>
                </c:pt>
                <c:pt idx="20">
                  <c:v>Jämtland</c:v>
                </c:pt>
                <c:pt idx="21">
                  <c:v>Västerbotten</c:v>
                </c:pt>
              </c:strCache>
            </c:strRef>
          </c:cat>
          <c:val>
            <c:numRef>
              <c:f>'f4'!$E$2:$E$23</c:f>
              <c:numCache>
                <c:formatCode>General</c:formatCode>
                <c:ptCount val="22"/>
                <c:pt idx="0">
                  <c:v>250</c:v>
                </c:pt>
                <c:pt idx="1">
                  <c:v>250</c:v>
                </c:pt>
                <c:pt idx="2">
                  <c:v>250</c:v>
                </c:pt>
                <c:pt idx="3">
                  <c:v>250</c:v>
                </c:pt>
                <c:pt idx="4">
                  <c:v>250</c:v>
                </c:pt>
                <c:pt idx="5">
                  <c:v>250</c:v>
                </c:pt>
                <c:pt idx="6">
                  <c:v>250</c:v>
                </c:pt>
                <c:pt idx="7">
                  <c:v>250</c:v>
                </c:pt>
                <c:pt idx="8">
                  <c:v>250</c:v>
                </c:pt>
                <c:pt idx="9">
                  <c:v>250</c:v>
                </c:pt>
                <c:pt idx="10">
                  <c:v>250</c:v>
                </c:pt>
                <c:pt idx="11">
                  <c:v>250</c:v>
                </c:pt>
                <c:pt idx="12">
                  <c:v>250</c:v>
                </c:pt>
                <c:pt idx="13">
                  <c:v>250</c:v>
                </c:pt>
                <c:pt idx="14">
                  <c:v>250</c:v>
                </c:pt>
                <c:pt idx="15">
                  <c:v>250</c:v>
                </c:pt>
                <c:pt idx="16">
                  <c:v>250</c:v>
                </c:pt>
                <c:pt idx="17">
                  <c:v>250</c:v>
                </c:pt>
                <c:pt idx="18">
                  <c:v>250</c:v>
                </c:pt>
                <c:pt idx="19">
                  <c:v>250</c:v>
                </c:pt>
                <c:pt idx="20">
                  <c:v>250</c:v>
                </c:pt>
                <c:pt idx="21">
                  <c:v>250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A3F-4C3A-8963-49AFEA81A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970144"/>
        <c:axId val="513973280"/>
      </c:lineChart>
      <c:catAx>
        <c:axId val="513970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513973280"/>
        <c:crosses val="autoZero"/>
        <c:auto val="1"/>
        <c:lblAlgn val="ctr"/>
        <c:lblOffset val="100"/>
        <c:noMultiLvlLbl val="0"/>
      </c:catAx>
      <c:valAx>
        <c:axId val="51397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v-SE" sz="1000"/>
                  <a:t>Recept</a:t>
                </a:r>
              </a:p>
            </c:rich>
          </c:tx>
          <c:layout>
            <c:manualLayout>
              <c:xMode val="edge"/>
              <c:yMode val="edge"/>
              <c:x val="2.9757586481465099E-2"/>
              <c:y val="0.143075253423234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v-SE"/>
          </a:p>
        </c:txPr>
        <c:crossAx val="51397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12712001238609219"/>
          <c:y val="0.1583055857020805"/>
          <c:w val="0.84205399105025858"/>
          <c:h val="3.8832674884353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 b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Microsoft_Excel-diagram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 smtClean="0"/>
              <a:t>Uppföljningsparametrar läkemedel</a:t>
            </a:r>
            <a:br>
              <a:rPr lang="sv-SE" dirty="0" smtClean="0"/>
            </a:br>
            <a:r>
              <a:rPr lang="sv-SE" dirty="0" smtClean="0"/>
              <a:t>Region Norrbotten 2022-Q1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 bwMode="auto">
          <a:xfrm>
            <a:off x="7180385" y="4067908"/>
            <a:ext cx="1772728" cy="9470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Diagram 12" descr="Öppenvårdsförsäljning antibiotika (J01 exkl metenamin)&#10;Recept/1000 invånare. Rullande 12 månadersperiod (mar - feb) &#10;Källa: E-hälsomyndigheten, Alla utfärdar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689054"/>
              </p:ext>
            </p:extLst>
          </p:nvPr>
        </p:nvGraphicFramePr>
        <p:xfrm>
          <a:off x="512057" y="595713"/>
          <a:ext cx="8270630" cy="422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5713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854" y="4533901"/>
            <a:ext cx="1392259" cy="571044"/>
          </a:xfrm>
          <a:prstGeom prst="rect">
            <a:avLst/>
          </a:prstGeom>
        </p:spPr>
      </p:pic>
      <p:sp>
        <p:nvSpPr>
          <p:cNvPr id="9" name="Ellips 8"/>
          <p:cNvSpPr/>
          <p:nvPr/>
        </p:nvSpPr>
        <p:spPr bwMode="auto">
          <a:xfrm rot="19006707">
            <a:off x="5003313" y="4247249"/>
            <a:ext cx="956166" cy="20488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ruta 7"/>
          <p:cNvSpPr txBox="1">
            <a:spLocks noChangeArrowheads="1"/>
          </p:cNvSpPr>
          <p:nvPr/>
        </p:nvSpPr>
        <p:spPr bwMode="auto">
          <a:xfrm>
            <a:off x="0" y="4819423"/>
            <a:ext cx="4033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1000" i="1" dirty="0"/>
              <a:t>Källa: Insikt, eHälsomyndigheten, alla utfärdare</a:t>
            </a:r>
          </a:p>
        </p:txBody>
      </p:sp>
      <p:sp>
        <p:nvSpPr>
          <p:cNvPr id="14" name="Ellips 13"/>
          <p:cNvSpPr/>
          <p:nvPr/>
        </p:nvSpPr>
        <p:spPr bwMode="auto">
          <a:xfrm rot="19006707">
            <a:off x="4301200" y="4126268"/>
            <a:ext cx="586543" cy="1637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64" y="893782"/>
            <a:ext cx="5989893" cy="412241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7" y="4607171"/>
            <a:ext cx="1456859" cy="271879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6389275" y="2119959"/>
            <a:ext cx="2462306" cy="1201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Drygt 5 % av alla personer i Norrbotten som är 75 år eller äldre hämtade vid minst ett tillfälle under 2021 ut ett </a:t>
            </a:r>
            <a:r>
              <a:rPr lang="sv-SE" sz="1200" b="1" dirty="0" err="1"/>
              <a:t>neuroleptikum</a:t>
            </a:r>
            <a:r>
              <a:rPr lang="sv-SE" sz="1200" b="1" dirty="0"/>
              <a:t> på recept</a:t>
            </a:r>
          </a:p>
        </p:txBody>
      </p:sp>
    </p:spTree>
    <p:extLst>
      <p:ext uri="{BB962C8B-B14F-4D97-AF65-F5344CB8AC3E}">
        <p14:creationId xmlns:p14="http://schemas.microsoft.com/office/powerpoint/2010/main" val="3755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97" y="615782"/>
            <a:ext cx="8093122" cy="452771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55308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460" y="4534470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464112" y="1199319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827396" y="193659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72" y="822523"/>
            <a:ext cx="8177191" cy="3679065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6992473" y="4577978"/>
            <a:ext cx="1822823" cy="30107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55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9260" y="125622"/>
            <a:ext cx="8270630" cy="696900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5617137" y="2235914"/>
            <a:ext cx="2882786" cy="92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</a:t>
            </a:r>
            <a:r>
              <a:rPr lang="sv-SE" sz="1200" b="1" dirty="0" smtClean="0"/>
              <a:t>Ca 31 % </a:t>
            </a:r>
            <a:r>
              <a:rPr lang="sv-SE" sz="1200" b="1" dirty="0"/>
              <a:t>av alla personer i Sverige som är 75 år eller äldre hämtade vid minst ett tillfälle under 2021 ut en protonpumpshämmare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1195297" y="2415204"/>
            <a:ext cx="2820895" cy="676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Nästan 11 % av alla norrbottningar hämtade vid minst ett tillfälle under 2021 ut en protonpumpshämmare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152" y="4692302"/>
            <a:ext cx="1463357" cy="37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88046" cy="70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6937"/>
            <a:ext cx="9144000" cy="445656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625" y="45044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-200748" y="200312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165558" y="378921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75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366" y="641446"/>
            <a:ext cx="5800694" cy="431781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smtClean="0"/>
              <a:t>Pregabalin – årsprevalens, patienter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6" y="4607170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80" y="568396"/>
            <a:ext cx="7904372" cy="45751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 smtClean="0"/>
              <a:t>Pregabalin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2518" y="4558381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477760" y="797845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847868" y="3199134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25551"/>
              </p:ext>
            </p:extLst>
          </p:nvPr>
        </p:nvGraphicFramePr>
        <p:xfrm>
          <a:off x="616910" y="590295"/>
          <a:ext cx="8033274" cy="432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gram" r:id="rId4" imgW="9230144" imgH="5992887" progId="Excel.Chart.8">
                  <p:embed/>
                </p:oleObj>
              </mc:Choice>
              <mc:Fallback>
                <p:oleObj name="Diagram" r:id="rId4" imgW="9230144" imgH="59928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10" y="590295"/>
                        <a:ext cx="8033274" cy="4322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6748" y="4682519"/>
            <a:ext cx="1123915" cy="4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7180385" y="4067908"/>
            <a:ext cx="1772728" cy="9470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089" y="4630157"/>
            <a:ext cx="1213639" cy="497782"/>
          </a:xfrm>
          <a:prstGeom prst="rect">
            <a:avLst/>
          </a:prstGeom>
        </p:spPr>
      </p:pic>
      <p:graphicFrame>
        <p:nvGraphicFramePr>
          <p:cNvPr id="9" name="Diagram 8" descr="Öppenvårdsförsäljning riket. Antibiotika för systemiskt bruk&#10;(J01 exkl metenamin)&#10;Recept/1000 invånare och månad&#10;Källa: E-hälsomyndigheten, Alla utfärdare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412054"/>
              </p:ext>
            </p:extLst>
          </p:nvPr>
        </p:nvGraphicFramePr>
        <p:xfrm>
          <a:off x="628650" y="592529"/>
          <a:ext cx="7759985" cy="415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ruta 6"/>
          <p:cNvSpPr txBox="1">
            <a:spLocks noChangeArrowheads="1"/>
          </p:cNvSpPr>
          <p:nvPr/>
        </p:nvSpPr>
        <p:spPr bwMode="auto">
          <a:xfrm>
            <a:off x="212725" y="4827588"/>
            <a:ext cx="4033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1000" i="1"/>
              <a:t>Källa: Insikt, eHälsomyndigheten, alla utfärdare</a:t>
            </a:r>
          </a:p>
        </p:txBody>
      </p:sp>
    </p:spTree>
    <p:extLst>
      <p:ext uri="{BB962C8B-B14F-4D97-AF65-F5344CB8AC3E}">
        <p14:creationId xmlns:p14="http://schemas.microsoft.com/office/powerpoint/2010/main" val="4386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HM blå">
    <a:dk1>
      <a:sysClr val="windowText" lastClr="000000"/>
    </a:dk1>
    <a:lt1>
      <a:sysClr val="window" lastClr="FFFFFF"/>
    </a:lt1>
    <a:dk2>
      <a:srgbClr val="0065AC"/>
    </a:dk2>
    <a:lt2>
      <a:srgbClr val="F8F8F8"/>
    </a:lt2>
    <a:accent1>
      <a:srgbClr val="E30613"/>
    </a:accent1>
    <a:accent2>
      <a:srgbClr val="951B81"/>
    </a:accent2>
    <a:accent3>
      <a:srgbClr val="009FE3"/>
    </a:accent3>
    <a:accent4>
      <a:srgbClr val="E6007E"/>
    </a:accent4>
    <a:accent5>
      <a:srgbClr val="95C11F"/>
    </a:accent5>
    <a:accent6>
      <a:srgbClr val="FDC300"/>
    </a:accent6>
    <a:hlink>
      <a:srgbClr val="5F5F5F"/>
    </a:hlink>
    <a:folHlink>
      <a:srgbClr val="919191"/>
    </a:folHlink>
  </a:clrScheme>
  <a:fontScheme name="Folkhälsomyndighete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oHM blå">
    <a:dk1>
      <a:sysClr val="windowText" lastClr="000000"/>
    </a:dk1>
    <a:lt1>
      <a:sysClr val="window" lastClr="FFFFFF"/>
    </a:lt1>
    <a:dk2>
      <a:srgbClr val="0065AC"/>
    </a:dk2>
    <a:lt2>
      <a:srgbClr val="F8F8F8"/>
    </a:lt2>
    <a:accent1>
      <a:srgbClr val="E30613"/>
    </a:accent1>
    <a:accent2>
      <a:srgbClr val="951B81"/>
    </a:accent2>
    <a:accent3>
      <a:srgbClr val="009FE3"/>
    </a:accent3>
    <a:accent4>
      <a:srgbClr val="E6007E"/>
    </a:accent4>
    <a:accent5>
      <a:srgbClr val="95C11F"/>
    </a:accent5>
    <a:accent6>
      <a:srgbClr val="FDC300"/>
    </a:accent6>
    <a:hlink>
      <a:srgbClr val="5F5F5F"/>
    </a:hlink>
    <a:folHlink>
      <a:srgbClr val="919191"/>
    </a:folHlink>
  </a:clrScheme>
  <a:fontScheme name="Folkhälsomyndighete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2022-04-19</NLLPublishDateQuickpart>
    <NLLThinningTime xmlns="http://schemas.microsoft.com/sharepoint/v3">2025-04-18T22:00:00+00:00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2022-04-18T22:00:00+00:00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ARBGRP208-4-881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22720175-ad81-4257-a819-d910e746891b</TermId>
        </TermInfo>
      </Terms>
    </TaxKeywordTaxHTField>
    <_dlc_DocId xmlns="c7918ce9-5289-4a18-805d-4141408e948c">ARBGRP208-4-881</_dlc_DocId>
    <_dlc_DocIdUrl xmlns="c7918ce9-5289-4a18-805d-4141408e948c">
      <Url>http://spportal.extvis.local/process/administrativ/_layouts/15/DocIdRedir.aspx?ID=ARBGRP208-4-881</Url>
      <Description>ARBGRP208-4-881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2025-05-18T22:00:00+00:00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https://samarbeta.nll.se/producentplats/lakemedelsenheten/_layouts/15/DocIdRedir.aspx?ID=ARBGRP208-4-881</Url>
      <Description>ARBGRP208-4-881</Description>
    </VIS_DocumentId>
    <DocumentStatus xmlns="e1dec489-f745-4ed5-9c00-958a11aea6df">
      <Url>https://samarbeta.nll.se/producentplats/lakemedelsenheten/_layouts/15/wrkstat.aspx?List=47bd2f46-c73c-4f83-badc-0051d6da7b61&amp;WorkflowInstanceName=70d3393e-bea0-4038-bfc3-b4285bbcba8e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8E94FE-1532-419F-948F-A492F1B9891F}"/>
</file>

<file path=customXml/itemProps2.xml><?xml version="1.0" encoding="utf-8"?>
<ds:datastoreItem xmlns:ds="http://schemas.openxmlformats.org/officeDocument/2006/customXml" ds:itemID="{76FBDB68-AA4E-4846-8C82-600E3F8F06F1}"/>
</file>

<file path=customXml/itemProps3.xml><?xml version="1.0" encoding="utf-8"?>
<ds:datastoreItem xmlns:ds="http://schemas.openxmlformats.org/officeDocument/2006/customXml" ds:itemID="{00E2F5F7-7914-4045-AE4B-0E4F83916899}"/>
</file>

<file path=customXml/itemProps4.xml><?xml version="1.0" encoding="utf-8"?>
<ds:datastoreItem xmlns:ds="http://schemas.openxmlformats.org/officeDocument/2006/customXml" ds:itemID="{0421556A-C5FD-413B-B3AD-320EDA6C183C}"/>
</file>

<file path=customXml/itemProps5.xml><?xml version="1.0" encoding="utf-8"?>
<ds:datastoreItem xmlns:ds="http://schemas.openxmlformats.org/officeDocument/2006/customXml" ds:itemID="{72902443-5F25-4760-9BE3-DEAE402CA733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636</TotalTime>
  <Words>149</Words>
  <Application>Microsoft Office PowerPoint</Application>
  <PresentationFormat>Bildspel på skärmen (16:9)</PresentationFormat>
  <Paragraphs>22</Paragraphs>
  <Slides>10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Region Norrbotten_vit</vt:lpstr>
      <vt:lpstr>Microsoft Excel-diagram</vt:lpstr>
      <vt:lpstr>Uppföljningsparametrar läkemedel Region Norrbotten 2022-Q1</vt:lpstr>
      <vt:lpstr>Neuroleptika till äldre – årsprevalens, patienter Källa: Socialstyrelsens statistikdatabas</vt:lpstr>
      <vt:lpstr>Neuroleptika till äldre</vt:lpstr>
      <vt:lpstr>Protonpumpshämmare – årsprevalens, patienter Källa: Socialstyrelsens statistikdatabas</vt:lpstr>
      <vt:lpstr>Protonpumpshämmare (PPI)</vt:lpstr>
      <vt:lpstr>Pregabalin – årsprevalens, patienter</vt:lpstr>
      <vt:lpstr>Pregabalin</vt:lpstr>
      <vt:lpstr>Antibiotika 250-målet</vt:lpstr>
      <vt:lpstr>Antibiotika 250-målet</vt:lpstr>
      <vt:lpstr>Antibiotika 250-målet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2022; Läkemedelskommittén; NLK</cp:keywords>
  <cp:lastModifiedBy>Jennie Jonsson Lundström</cp:lastModifiedBy>
  <cp:revision>57</cp:revision>
  <cp:lastPrinted>2015-10-01T11:12:07Z</cp:lastPrinted>
  <dcterms:created xsi:type="dcterms:W3CDTF">2021-04-12T10:25:02Z</dcterms:created>
  <dcterms:modified xsi:type="dcterms:W3CDTF">2022-04-19T08:03:48Z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9675;#|22720175-ad81-4257-a819-d910e746891b;#1298;#|78e19b44-04a4-4ada-a8f1-72076cdc2edd;#1228;#|ee7e98a8-08e8-48a6-9d4d-12e9a899104b</vt:lpwstr>
  </property>
  <property fmtid="{D5CDD505-2E9C-101B-9397-08002B2CF9AE}" pid="4" name="CareActionCodeSurgical">
    <vt:lpwstr/>
  </property>
  <property fmtid="{D5CDD505-2E9C-101B-9397-08002B2CF9AE}" pid="5" name="NLLProducerPlace">
    <vt:lpwstr>972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1217;#|edcb52c5-ef23-4e5b-95ea-32b9d6b6ccb3;#1195;#|2568d59b-27ad-4620-98c9-731ba25f93d4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ebef90bd-7f0d-460c-af2c-df89a0471e94</vt:lpwstr>
  </property>
  <property fmtid="{D5CDD505-2E9C-101B-9397-08002B2CF9AE}" pid="91" name="TaxCatchAll">
    <vt:lpwstr>9675;#;#1228;#;#1298;#;#1687;#;#1217;#;#972;#;#1195;#;#1021;#</vt:lpwstr>
  </property>
  <property fmtid="{D5CDD505-2E9C-101B-9397-08002B2CF9AE}" pid="93" name="Order">
    <vt:r8>2063500</vt:r8>
  </property>
  <property fmtid="{D5CDD505-2E9C-101B-9397-08002B2CF9AE}" pid="94" name="xd_ProgID">
    <vt:lpwstr/>
  </property>
  <property fmtid="{D5CDD505-2E9C-101B-9397-08002B2CF9AE}" pid="95" name="_SourceUrl">
    <vt:lpwstr/>
  </property>
  <property fmtid="{D5CDD505-2E9C-101B-9397-08002B2CF9AE}" pid="96" name="_SharedFileIndex">
    <vt:lpwstr/>
  </property>
  <property fmtid="{D5CDD505-2E9C-101B-9397-08002B2CF9AE}" pid="97" name="TemplateUrl">
    <vt:lpwstr/>
  </property>
  <property fmtid="{D5CDD505-2E9C-101B-9397-08002B2CF9AE}" pid="99" name="NLLDecisionLevelGoverning">
    <vt:lpwstr/>
  </property>
  <property fmtid="{D5CDD505-2E9C-101B-9397-08002B2CF9AE}" pid="100" name="NLLFactOwner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